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2" r:id="rId2"/>
    <p:sldId id="295" r:id="rId3"/>
    <p:sldId id="296" r:id="rId4"/>
    <p:sldId id="297" r:id="rId5"/>
    <p:sldId id="298" r:id="rId6"/>
    <p:sldId id="299" r:id="rId7"/>
    <p:sldId id="273" r:id="rId8"/>
    <p:sldId id="274" r:id="rId9"/>
    <p:sldId id="257" r:id="rId10"/>
    <p:sldId id="285" r:id="rId11"/>
    <p:sldId id="256" r:id="rId12"/>
    <p:sldId id="288" r:id="rId13"/>
    <p:sldId id="286" r:id="rId14"/>
    <p:sldId id="294" r:id="rId15"/>
    <p:sldId id="291" r:id="rId16"/>
    <p:sldId id="290" r:id="rId17"/>
    <p:sldId id="275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 varScale="1">
        <p:scale>
          <a:sx n="76" d="100"/>
          <a:sy n="76" d="100"/>
        </p:scale>
        <p:origin x="82" y="4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68DC9-4178-403C-823C-FA518C39E38A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9925F-7FC7-4AEB-BC0B-D9A1E5F174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627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5025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1790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385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992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5981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1778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3268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0522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498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2949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976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0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F6438-521E-439F-9F55-3438D6D5F84E}" type="datetimeFigureOut">
              <a:rPr lang="fr-FR" smtClean="0"/>
              <a:t>27/03/2021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1CEE31-A123-4262-88CF-2955263B6B8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68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9.emf"/><Relationship Id="rId4" Type="http://schemas.openxmlformats.org/officeDocument/2006/relationships/package" Target="../embeddings/Feuille_de_calcul_Microsoft_Excel1.xls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catherine.praud@npr79.fr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catherine.huvelinry@orange.fr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.png"/><Relationship Id="rId7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6.JP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6.png"/><Relationship Id="rId9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666" y="304796"/>
            <a:ext cx="3200407" cy="320040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494"/>
            <a:ext cx="12192000" cy="101202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76" y="5561585"/>
            <a:ext cx="2964095" cy="111712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172" y="5561584"/>
            <a:ext cx="7696337" cy="111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93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</a:rPr>
              <a:t>Abondements à notre Fondation</a:t>
            </a:r>
            <a:endParaRPr lang="fr-FR" sz="54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15154" y="1667434"/>
            <a:ext cx="1155550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800" b="1" u="sng" dirty="0"/>
              <a:t>Le Fonds POLIO + : </a:t>
            </a:r>
            <a:endParaRPr lang="fr-FR" sz="2800" b="1" u="sng" dirty="0" smtClean="0"/>
          </a:p>
          <a:p>
            <a:pPr algn="just"/>
            <a:endParaRPr lang="fr-FR" sz="2000" b="1" u="sng" dirty="0"/>
          </a:p>
          <a:p>
            <a:pPr algn="just"/>
            <a:endParaRPr lang="fr-FR" sz="1200" dirty="0"/>
          </a:p>
          <a:p>
            <a:pPr marL="914400" lvl="1" indent="-457200" algn="just">
              <a:buBlip>
                <a:blip r:embed="rId5"/>
              </a:buBlip>
            </a:pPr>
            <a:r>
              <a:rPr lang="fr-FR" sz="3200" dirty="0"/>
              <a:t> </a:t>
            </a:r>
            <a:r>
              <a:rPr lang="fr-FR" sz="3200" dirty="0" smtClean="0"/>
              <a:t>Alimenté </a:t>
            </a:r>
            <a:r>
              <a:rPr lang="fr-FR" sz="3200" dirty="0"/>
              <a:t>par les dons des Clubs en fin d’année rotarienne via les </a:t>
            </a:r>
            <a:r>
              <a:rPr lang="fr-FR" sz="3200" dirty="0" smtClean="0"/>
              <a:t>    Districts </a:t>
            </a:r>
            <a:r>
              <a:rPr lang="fr-FR" sz="3200" dirty="0"/>
              <a:t>à notre </a:t>
            </a:r>
            <a:r>
              <a:rPr lang="fr-FR" sz="3200" dirty="0" smtClean="0"/>
              <a:t>Fondation.</a:t>
            </a:r>
          </a:p>
          <a:p>
            <a:pPr marL="914400" lvl="1" indent="-457200" algn="just">
              <a:buBlip>
                <a:blip r:embed="rId5"/>
              </a:buBlip>
            </a:pPr>
            <a:endParaRPr lang="fr-FR" sz="3200" dirty="0"/>
          </a:p>
          <a:p>
            <a:pPr marL="914400" lvl="1" indent="-457200" algn="just">
              <a:buBlip>
                <a:blip r:embed="rId5"/>
              </a:buBlip>
            </a:pPr>
            <a:r>
              <a:rPr lang="fr-FR" sz="3200" dirty="0" smtClean="0"/>
              <a:t>Attribution </a:t>
            </a:r>
            <a:r>
              <a:rPr lang="fr-FR" sz="3200" dirty="0"/>
              <a:t>de PHF proportionnellement et  directement dans les Clubs Rotary :</a:t>
            </a:r>
          </a:p>
          <a:p>
            <a:pPr lvl="3" algn="just"/>
            <a:r>
              <a:rPr lang="fr-FR" sz="2800" dirty="0"/>
              <a:t>			</a:t>
            </a:r>
            <a:r>
              <a:rPr lang="fr-FR" sz="2800" b="1" u="sng" dirty="0">
                <a:solidFill>
                  <a:schemeClr val="accent1">
                    <a:lumMod val="50000"/>
                  </a:schemeClr>
                </a:solidFill>
              </a:rPr>
              <a:t>1 PHF par 1 000 dollars versés</a:t>
            </a:r>
            <a:r>
              <a:rPr lang="fr-FR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772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666" y="304796"/>
            <a:ext cx="3200407" cy="320040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494"/>
            <a:ext cx="12192000" cy="101202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76" y="5561585"/>
            <a:ext cx="2964095" cy="111712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172" y="5561584"/>
            <a:ext cx="7696337" cy="111712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71718" y="3890682"/>
            <a:ext cx="119589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/>
              <a:t>DISTRICT GRANT ( DG )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96669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chemeClr val="bg1"/>
                </a:solidFill>
              </a:rPr>
              <a:t>  Nos ressources et actions Districts Grants</a:t>
            </a:r>
            <a:endParaRPr lang="fr-FR" sz="54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51012" y="1434354"/>
            <a:ext cx="1154654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Blip>
                <a:blip r:embed="rId5"/>
              </a:buBlip>
            </a:pPr>
            <a:r>
              <a:rPr lang="fr-FR" sz="4000" u="sng" dirty="0" smtClean="0"/>
              <a:t>2020 - 2021 :</a:t>
            </a:r>
          </a:p>
          <a:p>
            <a:pPr marL="1828800" lvl="3" indent="-457200">
              <a:buFont typeface="Wingdings" panose="05000000000000000000" pitchFamily="2" charset="2"/>
              <a:buChar char="v"/>
            </a:pPr>
            <a:endParaRPr lang="fr-FR" sz="2000" dirty="0" smtClean="0"/>
          </a:p>
          <a:p>
            <a:pPr marL="1828800" lvl="3" indent="-457200">
              <a:buFont typeface="Wingdings" panose="05000000000000000000" pitchFamily="2" charset="2"/>
              <a:buChar char="v"/>
            </a:pPr>
            <a:r>
              <a:rPr lang="fr-FR" sz="3200" dirty="0" smtClean="0"/>
              <a:t>36 807 USD</a:t>
            </a:r>
          </a:p>
          <a:p>
            <a:pPr marL="2743200" lvl="5" indent="-457200">
              <a:buFont typeface="Wingdings" panose="05000000000000000000" pitchFamily="2" charset="2"/>
              <a:buChar char="Ø"/>
            </a:pPr>
            <a:r>
              <a:rPr lang="fr-FR" sz="3200" dirty="0" smtClean="0"/>
              <a:t>17 DG acceptées pour 20 dossiers déposés</a:t>
            </a:r>
            <a:endParaRPr lang="fr-FR" sz="3200" dirty="0"/>
          </a:p>
          <a:p>
            <a:pPr lvl="1"/>
            <a:endParaRPr lang="fr-FR" sz="3200" dirty="0" smtClean="0"/>
          </a:p>
          <a:p>
            <a:pPr marL="914400" lvl="1" indent="-457200">
              <a:buBlip>
                <a:blip r:embed="rId5"/>
              </a:buBlip>
            </a:pPr>
            <a:r>
              <a:rPr lang="fr-FR" sz="4000" u="sng" dirty="0" smtClean="0"/>
              <a:t>2021 – 2022 :</a:t>
            </a:r>
            <a:r>
              <a:rPr lang="fr-FR" sz="4000" u="sng" dirty="0"/>
              <a:t> </a:t>
            </a:r>
            <a:endParaRPr lang="fr-FR" sz="4000" u="sng" dirty="0" smtClean="0"/>
          </a:p>
          <a:p>
            <a:pPr marL="1828800" lvl="3" indent="-457200">
              <a:buFont typeface="Wingdings" panose="05000000000000000000" pitchFamily="2" charset="2"/>
              <a:buChar char="v"/>
            </a:pPr>
            <a:endParaRPr lang="fr-FR" sz="2000" dirty="0" smtClean="0"/>
          </a:p>
          <a:p>
            <a:pPr marL="1828800" lvl="3" indent="-457200">
              <a:buFont typeface="Wingdings" panose="05000000000000000000" pitchFamily="2" charset="2"/>
              <a:buChar char="v"/>
            </a:pPr>
            <a:r>
              <a:rPr lang="fr-FR" sz="3200" dirty="0" smtClean="0"/>
              <a:t>Enveloppe disponible : 25 719 USD</a:t>
            </a:r>
          </a:p>
          <a:p>
            <a:pPr marL="2743200" lvl="5" indent="-457200">
              <a:buFont typeface="Wingdings" panose="05000000000000000000" pitchFamily="2" charset="2"/>
              <a:buChar char="Ø"/>
            </a:pPr>
            <a:r>
              <a:rPr lang="fr-FR" sz="3200" dirty="0" smtClean="0"/>
              <a:t>Vos actions à proposer … 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0970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/>
              <a:t> </a:t>
            </a:r>
            <a:r>
              <a:rPr lang="fr-FR" sz="5400" dirty="0" smtClean="0"/>
              <a:t>      </a:t>
            </a:r>
            <a:r>
              <a:rPr lang="fr-FR" sz="5400" dirty="0" smtClean="0">
                <a:solidFill>
                  <a:schemeClr val="bg1"/>
                </a:solidFill>
              </a:rPr>
              <a:t>Savoir que :</a:t>
            </a:r>
            <a:endParaRPr lang="fr-FR" sz="54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" y="1613646"/>
            <a:ext cx="1219200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Blip>
                <a:blip r:embed="rId5"/>
              </a:buBlip>
            </a:pPr>
            <a:r>
              <a:rPr lang="fr-FR" sz="2800" dirty="0" smtClean="0">
                <a:solidFill>
                  <a:prstClr val="black"/>
                </a:solidFill>
              </a:rPr>
              <a:t>1 SEULE </a:t>
            </a:r>
            <a:r>
              <a:rPr lang="fr-FR" sz="2800" dirty="0">
                <a:solidFill>
                  <a:prstClr val="black"/>
                </a:solidFill>
              </a:rPr>
              <a:t>DEMANDE PAR AN </a:t>
            </a:r>
            <a:r>
              <a:rPr lang="fr-FR" sz="2800" dirty="0" smtClean="0">
                <a:solidFill>
                  <a:prstClr val="black"/>
                </a:solidFill>
              </a:rPr>
              <a:t>EST POSSIBLE </a:t>
            </a:r>
            <a:r>
              <a:rPr lang="fr-FR" sz="2800" dirty="0">
                <a:solidFill>
                  <a:prstClr val="black"/>
                </a:solidFill>
              </a:rPr>
              <a:t>PAR CLUB :</a:t>
            </a:r>
          </a:p>
          <a:p>
            <a:endParaRPr lang="fr-FR" dirty="0" smtClean="0">
              <a:solidFill>
                <a:prstClr val="black"/>
              </a:solidFill>
            </a:endParaRPr>
          </a:p>
          <a:p>
            <a:pPr marL="1371600" lvl="2" indent="-457200">
              <a:buFont typeface="Wingdings" panose="05000000000000000000" pitchFamily="2" charset="2"/>
              <a:buChar char="Ø"/>
            </a:pPr>
            <a:r>
              <a:rPr lang="fr-FR" sz="2700" dirty="0" smtClean="0">
                <a:solidFill>
                  <a:prstClr val="black"/>
                </a:solidFill>
              </a:rPr>
              <a:t>A </a:t>
            </a:r>
            <a:r>
              <a:rPr lang="fr-FR" sz="2700" dirty="0">
                <a:solidFill>
                  <a:prstClr val="black"/>
                </a:solidFill>
              </a:rPr>
              <a:t>transmettre à District 1510 avant le </a:t>
            </a:r>
            <a:r>
              <a:rPr lang="fr-FR" sz="2700" dirty="0" smtClean="0">
                <a:solidFill>
                  <a:prstClr val="black"/>
                </a:solidFill>
              </a:rPr>
              <a:t>31 </a:t>
            </a:r>
            <a:r>
              <a:rPr lang="fr-FR" sz="2700" dirty="0">
                <a:solidFill>
                  <a:prstClr val="black"/>
                </a:solidFill>
              </a:rPr>
              <a:t>octobre de </a:t>
            </a:r>
            <a:r>
              <a:rPr lang="fr-FR" sz="2700" dirty="0" smtClean="0">
                <a:solidFill>
                  <a:prstClr val="black"/>
                </a:solidFill>
              </a:rPr>
              <a:t>votre année</a:t>
            </a:r>
            <a:r>
              <a:rPr lang="fr-FR" sz="2700" dirty="0">
                <a:solidFill>
                  <a:prstClr val="black"/>
                </a:solidFill>
              </a:rPr>
              <a:t>,</a:t>
            </a:r>
          </a:p>
          <a:p>
            <a:r>
              <a:rPr lang="fr-FR" sz="2700" dirty="0">
                <a:solidFill>
                  <a:prstClr val="black"/>
                </a:solidFill>
              </a:rPr>
              <a:t>	- Pour la Commission d’attribution </a:t>
            </a:r>
            <a:r>
              <a:rPr lang="fr-FR" sz="2700" dirty="0" smtClean="0">
                <a:solidFill>
                  <a:prstClr val="black"/>
                </a:solidFill>
              </a:rPr>
              <a:t>District Grant </a:t>
            </a:r>
            <a:r>
              <a:rPr lang="fr-FR" sz="2700" dirty="0">
                <a:solidFill>
                  <a:prstClr val="black"/>
                </a:solidFill>
              </a:rPr>
              <a:t>qui se réunira en novembre,</a:t>
            </a:r>
          </a:p>
          <a:p>
            <a:r>
              <a:rPr lang="fr-FR" sz="2700" dirty="0">
                <a:solidFill>
                  <a:prstClr val="black"/>
                </a:solidFill>
              </a:rPr>
              <a:t>	- Qui simultanément informera des demandes acceptées pour mise en œuvre,</a:t>
            </a:r>
          </a:p>
          <a:p>
            <a:r>
              <a:rPr lang="fr-FR" sz="2700" dirty="0">
                <a:solidFill>
                  <a:prstClr val="black"/>
                </a:solidFill>
              </a:rPr>
              <a:t>	- Et recevoir des Clubs le rapport d’exécution avant fin avril de votre </a:t>
            </a:r>
            <a:r>
              <a:rPr lang="fr-FR" sz="2700" dirty="0" smtClean="0">
                <a:solidFill>
                  <a:prstClr val="black"/>
                </a:solidFill>
              </a:rPr>
              <a:t>présidence.</a:t>
            </a:r>
          </a:p>
          <a:p>
            <a:endParaRPr lang="fr-FR" sz="2800" dirty="0">
              <a:solidFill>
                <a:prstClr val="black"/>
              </a:solidFill>
            </a:endParaRPr>
          </a:p>
          <a:p>
            <a:pPr marL="800100" lvl="1" indent="-342900">
              <a:buBlip>
                <a:blip r:embed="rId5"/>
              </a:buBlip>
            </a:pPr>
            <a:r>
              <a:rPr lang="fr-FR" sz="2800" dirty="0" smtClean="0">
                <a:solidFill>
                  <a:prstClr val="black"/>
                </a:solidFill>
              </a:rPr>
              <a:t>CONTRIBUTION </a:t>
            </a:r>
            <a:r>
              <a:rPr lang="fr-FR" sz="2800" dirty="0">
                <a:solidFill>
                  <a:prstClr val="black"/>
                </a:solidFill>
              </a:rPr>
              <a:t>A HAUTEUR MAXIMALE DE 5 000 € / </a:t>
            </a:r>
            <a:r>
              <a:rPr lang="fr-FR" sz="2800" dirty="0" smtClean="0">
                <a:solidFill>
                  <a:prstClr val="black"/>
                </a:solidFill>
              </a:rPr>
              <a:t>AN</a:t>
            </a:r>
          </a:p>
          <a:p>
            <a:pPr marL="342900" indent="-342900">
              <a:buBlip>
                <a:blip r:embed="rId5"/>
              </a:buBlip>
            </a:pPr>
            <a:endParaRPr lang="fr-FR" sz="2800" dirty="0">
              <a:solidFill>
                <a:prstClr val="black"/>
              </a:solidFill>
            </a:endParaRPr>
          </a:p>
          <a:p>
            <a:pPr marL="800100" lvl="4" indent="-342900">
              <a:buBlip>
                <a:blip r:embed="rId5"/>
              </a:buBlip>
            </a:pPr>
            <a:r>
              <a:rPr lang="fr-FR" sz="2800" dirty="0">
                <a:solidFill>
                  <a:prstClr val="black"/>
                </a:solidFill>
              </a:rPr>
              <a:t>Fiche projet P3 à trouver sur </a:t>
            </a:r>
            <a:r>
              <a:rPr lang="fr-FR" sz="2800" i="1" u="sng" dirty="0">
                <a:solidFill>
                  <a:schemeClr val="accent1">
                    <a:lumMod val="75000"/>
                  </a:schemeClr>
                </a:solidFill>
              </a:rPr>
              <a:t>rotary1510.org</a:t>
            </a:r>
            <a:r>
              <a:rPr lang="fr-FR" sz="2800" dirty="0">
                <a:solidFill>
                  <a:prstClr val="black"/>
                </a:solidFill>
              </a:rPr>
              <a:t> </a:t>
            </a:r>
          </a:p>
          <a:p>
            <a:pPr marL="342900" indent="-342900">
              <a:buBlip>
                <a:blip r:embed="rId5"/>
              </a:buBlip>
            </a:pPr>
            <a:endParaRPr lang="fr-FR" sz="2400" dirty="0">
              <a:solidFill>
                <a:prstClr val="black"/>
              </a:solidFill>
            </a:endParaRPr>
          </a:p>
          <a:p>
            <a:pPr lvl="3"/>
            <a:r>
              <a:rPr lang="fr-FR" sz="2400" dirty="0" smtClean="0">
                <a:solidFill>
                  <a:prstClr val="black"/>
                </a:solidFill>
              </a:rPr>
              <a:t> </a:t>
            </a:r>
            <a:endParaRPr lang="fr-FR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6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072884"/>
              </p:ext>
            </p:extLst>
          </p:nvPr>
        </p:nvGraphicFramePr>
        <p:xfrm>
          <a:off x="-27333" y="1219200"/>
          <a:ext cx="13178558" cy="5638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Feuille de calcul" r:id="rId4" imgW="10706075" imgH="4578306" progId="Excel.Sheet.12">
                  <p:embed/>
                </p:oleObj>
              </mc:Choice>
              <mc:Fallback>
                <p:oleObj name="Feuille de calcul" r:id="rId4" imgW="10706075" imgH="457830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7333" y="1219200"/>
                        <a:ext cx="13178558" cy="5638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</a:rPr>
              <a:t>Fiche P3: Demande de subvention DG</a:t>
            </a:r>
            <a:endParaRPr lang="fr-FR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5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chemeClr val="bg1"/>
                </a:solidFill>
              </a:rPr>
              <a:t>    Pour vous aider :</a:t>
            </a:r>
            <a:endParaRPr lang="fr-FR" sz="54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40659" y="1353671"/>
            <a:ext cx="117348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5"/>
              </a:buBlip>
            </a:pPr>
            <a:r>
              <a:rPr lang="fr-FR" sz="3200" u="sng" dirty="0" smtClean="0"/>
              <a:t>Catherine PRAUD </a:t>
            </a:r>
            <a:r>
              <a:rPr lang="fr-FR" sz="3200" dirty="0" smtClean="0"/>
              <a:t>( Fonction « Certification des Clubs » ) vous adresse :</a:t>
            </a:r>
          </a:p>
          <a:p>
            <a:endParaRPr lang="fr-FR" sz="3200" dirty="0"/>
          </a:p>
          <a:p>
            <a:pPr marL="1828800" lvl="3" indent="-457200">
              <a:buFont typeface="Wingdings" panose="05000000000000000000" pitchFamily="2" charset="2"/>
              <a:buChar char="Ø"/>
            </a:pPr>
            <a:r>
              <a:rPr lang="fr-FR" sz="3200" dirty="0" smtClean="0"/>
              <a:t>La fiche P1 - Certification Club 2021 - 2022</a:t>
            </a:r>
          </a:p>
          <a:p>
            <a:pPr marL="1828800" lvl="3" indent="-457200">
              <a:buFont typeface="Wingdings" panose="05000000000000000000" pitchFamily="2" charset="2"/>
              <a:buChar char="Ø"/>
            </a:pPr>
            <a:r>
              <a:rPr lang="fr-FR" sz="3200" dirty="0" smtClean="0"/>
              <a:t>La fiche P2 - Critères éligibilité</a:t>
            </a:r>
          </a:p>
          <a:p>
            <a:pPr marL="1828800" lvl="3" indent="-457200">
              <a:buFont typeface="Wingdings" panose="05000000000000000000" pitchFamily="2" charset="2"/>
              <a:buChar char="Ø"/>
            </a:pPr>
            <a:r>
              <a:rPr lang="fr-FR" sz="3200" dirty="0" smtClean="0"/>
              <a:t>La fiche P3 - Demande subvention de District</a:t>
            </a:r>
            <a:endParaRPr lang="fr-FR" sz="3200" dirty="0"/>
          </a:p>
          <a:p>
            <a:pPr lvl="3"/>
            <a:endParaRPr lang="fr-FR" sz="3200" dirty="0"/>
          </a:p>
          <a:p>
            <a:pPr lvl="3"/>
            <a:r>
              <a:rPr lang="fr-FR" sz="4800" dirty="0" smtClean="0">
                <a:hlinkClick r:id="rId6"/>
              </a:rPr>
              <a:t>catherine.praud@npr79.fr</a:t>
            </a:r>
            <a:r>
              <a:rPr lang="fr-FR" sz="48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147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chemeClr val="bg1"/>
                </a:solidFill>
              </a:rPr>
              <a:t>    Votre référent District Grant :</a:t>
            </a:r>
            <a:endParaRPr lang="fr-FR" sz="54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51013" y="3164540"/>
            <a:ext cx="116272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Blip>
                <a:blip r:embed="rId5"/>
              </a:buBlip>
            </a:pPr>
            <a:r>
              <a:rPr lang="fr-FR" sz="6600" dirty="0" smtClean="0">
                <a:hlinkClick r:id="rId6"/>
              </a:rPr>
              <a:t>catherine.huvelinry@orange.fr</a:t>
            </a:r>
            <a:r>
              <a:rPr lang="fr-FR" sz="6600" dirty="0" smtClean="0"/>
              <a:t>  </a:t>
            </a:r>
            <a:endParaRPr lang="fr-FR" sz="6600" dirty="0"/>
          </a:p>
        </p:txBody>
      </p:sp>
    </p:spTree>
    <p:extLst>
      <p:ext uri="{BB962C8B-B14F-4D97-AF65-F5344CB8AC3E}">
        <p14:creationId xmlns:p14="http://schemas.microsoft.com/office/powerpoint/2010/main" val="18767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chemeClr val="bg1"/>
                </a:solidFill>
              </a:rPr>
              <a:t>Une équipe au service de </a:t>
            </a:r>
            <a:r>
              <a:rPr lang="fr-FR" sz="5400" u="sng" dirty="0">
                <a:solidFill>
                  <a:schemeClr val="bg1"/>
                </a:solidFill>
              </a:rPr>
              <a:t>N</a:t>
            </a:r>
            <a:r>
              <a:rPr lang="fr-FR" sz="5400" u="sng" dirty="0" smtClean="0">
                <a:solidFill>
                  <a:schemeClr val="bg1"/>
                </a:solidFill>
              </a:rPr>
              <a:t>otre Fondation</a:t>
            </a:r>
            <a:endParaRPr lang="fr-FR" sz="5400" u="sng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7" name="Rectangle à coins arrondis 6"/>
          <p:cNvSpPr/>
          <p:nvPr/>
        </p:nvSpPr>
        <p:spPr>
          <a:xfrm rot="10800000" flipV="1">
            <a:off x="1769806" y="4156585"/>
            <a:ext cx="1735394" cy="73004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bg1"/>
                </a:solidFill>
                <a:latin typeface="Plantagenet Cherokee" pitchFamily="18" charset="0"/>
              </a:rPr>
              <a:t>Jean-Claude TIRIMAGNI       R.C. St Maixent l’Ecole 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Plantagenet Cherokee" pitchFamily="18" charset="0"/>
              </a:rPr>
              <a:t>Trésorier FONDATION</a:t>
            </a:r>
            <a:endParaRPr lang="fr-FR" sz="1000" dirty="0">
              <a:solidFill>
                <a:schemeClr val="bg1"/>
              </a:solidFill>
              <a:latin typeface="Plantagenet Cherokee" pitchFamily="18" charset="0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6248401" y="4164576"/>
            <a:ext cx="1735395" cy="74304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tx2"/>
                </a:solidFill>
                <a:latin typeface="Plantagenet Cherokee" pitchFamily="18" charset="0"/>
              </a:rPr>
              <a:t>  </a:t>
            </a:r>
            <a:r>
              <a:rPr lang="fr-FR" sz="1100" dirty="0" smtClean="0">
                <a:solidFill>
                  <a:schemeClr val="bg1"/>
                </a:solidFill>
                <a:latin typeface="Plantagenet Cherokee" pitchFamily="18" charset="0"/>
              </a:rPr>
              <a:t>Catherine </a:t>
            </a:r>
            <a:r>
              <a:rPr lang="fr-FR" sz="1100" dirty="0">
                <a:solidFill>
                  <a:schemeClr val="bg1"/>
                </a:solidFill>
                <a:latin typeface="Plantagenet Cherokee" pitchFamily="18" charset="0"/>
              </a:rPr>
              <a:t>HUVELIN       R.C. Niort Sèvre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Plantagenet Cherokee" pitchFamily="18" charset="0"/>
              </a:rPr>
              <a:t>Subventions de District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8610600" y="4154538"/>
            <a:ext cx="1676400" cy="753083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bg1"/>
                </a:solidFill>
                <a:latin typeface="Plantagenet Cherokee" pitchFamily="18" charset="0"/>
              </a:rPr>
              <a:t>James VALLENDER          R.C. Nantes sur Loire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Plantagenet Cherokee" pitchFamily="18" charset="0"/>
              </a:rPr>
              <a:t>Subventions Mondiales</a:t>
            </a:r>
          </a:p>
        </p:txBody>
      </p:sp>
      <p:sp>
        <p:nvSpPr>
          <p:cNvPr id="10" name="Rectangle à coins arrondis 9"/>
          <p:cNvSpPr/>
          <p:nvPr/>
        </p:nvSpPr>
        <p:spPr>
          <a:xfrm>
            <a:off x="4038600" y="4177572"/>
            <a:ext cx="1676400" cy="73004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solidFill>
                  <a:schemeClr val="bg1"/>
                </a:solidFill>
                <a:latin typeface="Plantagenet Cherokee" pitchFamily="18" charset="0"/>
              </a:rPr>
              <a:t>Catherine PRAUD            R.C. Niort</a:t>
            </a:r>
          </a:p>
          <a:p>
            <a:pPr algn="ctr"/>
            <a:r>
              <a:rPr lang="fr-FR" sz="1100" dirty="0">
                <a:solidFill>
                  <a:schemeClr val="bg1"/>
                </a:solidFill>
                <a:latin typeface="Plantagenet Cherokee" pitchFamily="18" charset="0"/>
              </a:rPr>
              <a:t>certification des Clubs</a:t>
            </a:r>
          </a:p>
        </p:txBody>
      </p:sp>
      <p:pic>
        <p:nvPicPr>
          <p:cNvPr id="11" name="Picture 2" descr="F:\Donnees-jeanclaude\Pictures\TIRIMAGNI Jean-Claude-314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1347032"/>
            <a:ext cx="1143000" cy="1219200"/>
          </a:xfrm>
          <a:prstGeom prst="rect">
            <a:avLst/>
          </a:prstGeom>
          <a:noFill/>
        </p:spPr>
      </p:pic>
      <p:sp>
        <p:nvSpPr>
          <p:cNvPr id="12" name="Rectangle à coins arrondis 11"/>
          <p:cNvSpPr/>
          <p:nvPr/>
        </p:nvSpPr>
        <p:spPr>
          <a:xfrm>
            <a:off x="3009900" y="1408730"/>
            <a:ext cx="2057399" cy="838201"/>
          </a:xfrm>
          <a:prstGeom prst="roundRect">
            <a:avLst/>
          </a:prstGeom>
          <a:ln>
            <a:solidFill>
              <a:srgbClr val="01B4E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/>
              <a:t>Guy TALBOT                                          R.C. Niort Sèvre</a:t>
            </a:r>
            <a:endParaRPr lang="fr-FR" sz="1600" dirty="0"/>
          </a:p>
          <a:p>
            <a:pPr algn="ctr"/>
            <a:r>
              <a:rPr lang="fr-FR" sz="1600" dirty="0"/>
              <a:t>DRFC</a:t>
            </a:r>
          </a:p>
        </p:txBody>
      </p:sp>
      <p:sp>
        <p:nvSpPr>
          <p:cNvPr id="13" name="Rectangle : coins arrondis 1">
            <a:extLst>
              <a:ext uri="{FF2B5EF4-FFF2-40B4-BE49-F238E27FC236}">
                <a16:creationId xmlns:a16="http://schemas.microsoft.com/office/drawing/2014/main" xmlns="" id="{B500C64E-0DF9-49FE-B8CA-9B115905A6CC}"/>
              </a:ext>
            </a:extLst>
          </p:cNvPr>
          <p:cNvSpPr/>
          <p:nvPr/>
        </p:nvSpPr>
        <p:spPr>
          <a:xfrm>
            <a:off x="4369069" y="5434768"/>
            <a:ext cx="1676400" cy="69739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smtClean="0">
                <a:latin typeface="Plantagenet Cherokee" panose="02020602070100000000" pitchFamily="18" charset="0"/>
              </a:rPr>
              <a:t>Pascal MISMAQUE</a:t>
            </a:r>
            <a:endParaRPr lang="fr-FR" sz="1100" dirty="0">
              <a:latin typeface="Plantagenet Cherokee" panose="02020602070100000000" pitchFamily="18" charset="0"/>
            </a:endParaRPr>
          </a:p>
          <a:p>
            <a:pPr algn="ctr"/>
            <a:r>
              <a:rPr lang="fr-FR" sz="1100" dirty="0">
                <a:latin typeface="Plantagenet Cherokee" panose="02020602070100000000" pitchFamily="18" charset="0"/>
              </a:rPr>
              <a:t>R.C. </a:t>
            </a:r>
            <a:r>
              <a:rPr lang="fr-FR" sz="1100" dirty="0" smtClean="0">
                <a:latin typeface="Plantagenet Cherokee" panose="02020602070100000000" pitchFamily="18" charset="0"/>
              </a:rPr>
              <a:t>Nantes sur Loire             </a:t>
            </a:r>
            <a:r>
              <a:rPr lang="fr-FR" sz="1100" dirty="0">
                <a:latin typeface="Plantagenet Cherokee" panose="02020602070100000000" pitchFamily="18" charset="0"/>
              </a:rPr>
              <a:t>POLIO +</a:t>
            </a:r>
          </a:p>
        </p:txBody>
      </p:sp>
      <p:sp>
        <p:nvSpPr>
          <p:cNvPr id="14" name="Rectangle : coins arrondis 4">
            <a:extLst>
              <a:ext uri="{FF2B5EF4-FFF2-40B4-BE49-F238E27FC236}">
                <a16:creationId xmlns:a16="http://schemas.microsoft.com/office/drawing/2014/main" xmlns="" id="{ED476CED-99F8-423D-8C2A-D98CAC006098}"/>
              </a:ext>
            </a:extLst>
          </p:cNvPr>
          <p:cNvSpPr/>
          <p:nvPr/>
        </p:nvSpPr>
        <p:spPr>
          <a:xfrm>
            <a:off x="7713666" y="5434768"/>
            <a:ext cx="1793867" cy="69492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>
                <a:latin typeface="Plantagenet Cherokee" panose="02020602070100000000" pitchFamily="18" charset="0"/>
              </a:rPr>
              <a:t>Bernard CHAIGNEAU R.C. Les Sables d’Olonne     Les legs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15C1A37A-D1D2-486F-960A-B718384732C2}"/>
              </a:ext>
            </a:extLst>
          </p:cNvPr>
          <p:cNvSpPr txBox="1"/>
          <p:nvPr/>
        </p:nvSpPr>
        <p:spPr>
          <a:xfrm>
            <a:off x="9045678" y="580103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311608"/>
            <a:ext cx="1365970" cy="1364706"/>
          </a:xfrm>
          <a:prstGeom prst="rect">
            <a:avLst/>
          </a:prstGeom>
        </p:spPr>
      </p:pic>
      <p:pic>
        <p:nvPicPr>
          <p:cNvPr id="17" name="Picture 2" descr="F:\Donnees-jeanclaude\Pictures\TIRIMAGNI Jean-Claude-314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2" y="2898963"/>
            <a:ext cx="1109329" cy="1120475"/>
          </a:xfrm>
          <a:prstGeom prst="rect">
            <a:avLst/>
          </a:prstGeom>
          <a:noFill/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7302" y="2901838"/>
            <a:ext cx="1070722" cy="111616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72" y="2929605"/>
            <a:ext cx="1093455" cy="1100729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087" y="2934124"/>
            <a:ext cx="1023560" cy="109621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124" y="5328766"/>
            <a:ext cx="1440151" cy="108011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xmlns="" id="{391872DE-CCC2-4802-AC77-A794EED3AC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53200" y="5377680"/>
            <a:ext cx="994207" cy="121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45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666" y="304796"/>
            <a:ext cx="3200407" cy="320040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494"/>
            <a:ext cx="12192000" cy="101202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76" y="5561585"/>
            <a:ext cx="2964095" cy="111712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172" y="5561584"/>
            <a:ext cx="7696337" cy="111712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79294" y="3890682"/>
            <a:ext cx="11905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« Cartouches vides Polio + » 2021, 2022 …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249901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</a:rPr>
              <a:t>AXES STRATEGIQUES : Notre 7</a:t>
            </a:r>
            <a:r>
              <a:rPr lang="fr-FR" sz="5400" baseline="30000" dirty="0" smtClean="0">
                <a:solidFill>
                  <a:schemeClr val="bg1"/>
                </a:solidFill>
              </a:rPr>
              <a:t>ème</a:t>
            </a:r>
            <a:r>
              <a:rPr lang="fr-FR" sz="5400" dirty="0" smtClean="0">
                <a:solidFill>
                  <a:schemeClr val="bg1"/>
                </a:solidFill>
              </a:rPr>
              <a:t> axe</a:t>
            </a:r>
            <a:endParaRPr lang="fr-FR" sz="54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388" y="1218027"/>
            <a:ext cx="7473623" cy="481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48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200" dirty="0" smtClean="0">
                <a:solidFill>
                  <a:schemeClr val="bg1"/>
                </a:solidFill>
              </a:rPr>
              <a:t>Avec l’enthousiasme du DG, du DGE &amp; DGN</a:t>
            </a:r>
            <a:endParaRPr lang="fr-FR" sz="52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67553" y="1335741"/>
            <a:ext cx="115106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5"/>
              </a:buBlip>
            </a:pPr>
            <a:r>
              <a:rPr lang="fr-FR" sz="2600" u="sng" dirty="0" smtClean="0"/>
              <a:t>Visio zoom  </a:t>
            </a:r>
            <a:r>
              <a:rPr lang="fr-FR" sz="2600" dirty="0" smtClean="0"/>
              <a:t>des 18 DRFC zone 13, enthousiasme partagé </a:t>
            </a:r>
            <a:r>
              <a:rPr lang="fr-FR" sz="2600" dirty="0" smtClean="0">
                <a:sym typeface="Wingdings" panose="05000000000000000000" pitchFamily="2" charset="2"/>
              </a:rPr>
              <a:t>,</a:t>
            </a:r>
          </a:p>
          <a:p>
            <a:r>
              <a:rPr lang="fr-FR" sz="2600" dirty="0">
                <a:sym typeface="Wingdings" panose="05000000000000000000" pitchFamily="2" charset="2"/>
              </a:rPr>
              <a:t>	</a:t>
            </a:r>
            <a:r>
              <a:rPr lang="fr-FR" sz="2600" dirty="0" smtClean="0">
                <a:sym typeface="Wingdings" panose="05000000000000000000" pitchFamily="2" charset="2"/>
              </a:rPr>
              <a:t>	Soit de + de 1 000 Clubs concernés</a:t>
            </a:r>
            <a:endParaRPr lang="fr-FR" sz="2600" dirty="0"/>
          </a:p>
        </p:txBody>
      </p:sp>
      <p:sp>
        <p:nvSpPr>
          <p:cNvPr id="7" name="ZoneTexte 6"/>
          <p:cNvSpPr txBox="1"/>
          <p:nvPr/>
        </p:nvSpPr>
        <p:spPr>
          <a:xfrm>
            <a:off x="372035" y="2496141"/>
            <a:ext cx="114479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5"/>
              </a:buBlip>
            </a:pPr>
            <a:r>
              <a:rPr lang="fr-FR" sz="2600" u="sng" dirty="0" smtClean="0"/>
              <a:t>Coordination</a:t>
            </a:r>
            <a:r>
              <a:rPr lang="fr-FR" sz="2600" dirty="0" smtClean="0"/>
              <a:t> de l’action par District 1510,</a:t>
            </a:r>
          </a:p>
          <a:p>
            <a:r>
              <a:rPr lang="fr-FR" sz="2600" dirty="0"/>
              <a:t>	</a:t>
            </a:r>
            <a:r>
              <a:rPr lang="fr-FR" sz="2600" dirty="0" smtClean="0"/>
              <a:t>	</a:t>
            </a:r>
            <a:r>
              <a:rPr lang="fr-FR" sz="2600" b="1" dirty="0" smtClean="0"/>
              <a:t>Objectif : Mesurer l’impact !</a:t>
            </a:r>
            <a:endParaRPr lang="fr-FR" sz="2600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367553" y="3699864"/>
            <a:ext cx="1164515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Blip>
                <a:blip r:embed="rId5"/>
              </a:buBlip>
            </a:pPr>
            <a:r>
              <a:rPr lang="fr-FR" sz="2600" u="sng" dirty="0" smtClean="0"/>
              <a:t>Modalités :</a:t>
            </a:r>
          </a:p>
          <a:p>
            <a:r>
              <a:rPr lang="fr-FR" sz="2600" dirty="0"/>
              <a:t>	</a:t>
            </a:r>
            <a:r>
              <a:rPr lang="fr-FR" sz="2600" dirty="0" smtClean="0"/>
              <a:t>	Les Clubs expédient leur collecte à « Cartouche Vide »</a:t>
            </a:r>
          </a:p>
          <a:p>
            <a:pPr marL="3200400" lvl="6" indent="-457200">
              <a:buFont typeface="Wingdings" panose="05000000000000000000" pitchFamily="2" charset="2"/>
              <a:buChar char="Ø"/>
            </a:pPr>
            <a:r>
              <a:rPr lang="fr-FR" sz="2600" dirty="0" smtClean="0"/>
              <a:t>Site dédié pour le seul Rotary</a:t>
            </a:r>
            <a:r>
              <a:rPr lang="fr-FR" sz="2600" dirty="0"/>
              <a:t>	</a:t>
            </a:r>
            <a:r>
              <a:rPr lang="fr-FR" sz="2600" dirty="0" smtClean="0"/>
              <a:t>			</a:t>
            </a:r>
          </a:p>
          <a:p>
            <a:r>
              <a:rPr lang="fr-FR" sz="2600" dirty="0"/>
              <a:t>	</a:t>
            </a:r>
            <a:r>
              <a:rPr lang="fr-FR" sz="2600" dirty="0" smtClean="0"/>
              <a:t>	Le District 1510 perçoit le fruit des collectes</a:t>
            </a:r>
          </a:p>
          <a:p>
            <a:r>
              <a:rPr lang="fr-FR" sz="2600" dirty="0"/>
              <a:t>	</a:t>
            </a:r>
            <a:r>
              <a:rPr lang="fr-FR" sz="2600" dirty="0" smtClean="0"/>
              <a:t>	Outils de communication ( Affiches, lettre EPNZ de Patrice GADROY … )</a:t>
            </a:r>
          </a:p>
          <a:p>
            <a:r>
              <a:rPr lang="fr-FR" sz="2600" dirty="0"/>
              <a:t>	</a:t>
            </a:r>
            <a:r>
              <a:rPr lang="fr-FR" sz="2600" dirty="0" smtClean="0"/>
              <a:t>	Sans attendre la journée Polio du 24 octobre …</a:t>
            </a:r>
            <a:endParaRPr lang="fr-FR" sz="2600" dirty="0"/>
          </a:p>
        </p:txBody>
      </p:sp>
    </p:spTree>
    <p:extLst>
      <p:ext uri="{BB962C8B-B14F-4D97-AF65-F5344CB8AC3E}">
        <p14:creationId xmlns:p14="http://schemas.microsoft.com/office/powerpoint/2010/main" val="207617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>
                <a:solidFill>
                  <a:schemeClr val="bg1"/>
                </a:solidFill>
              </a:rPr>
              <a:t>OBJECTIF : Mesurer l’impact :</a:t>
            </a:r>
            <a:endParaRPr lang="fr-FR" sz="54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403412" y="2169458"/>
            <a:ext cx="111534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Blip>
                <a:blip r:embed="rId5"/>
              </a:buBlip>
            </a:pPr>
            <a:r>
              <a:rPr lang="fr-FR" sz="4400" dirty="0" smtClean="0"/>
              <a:t>Action « Cartouches vides » 2021 : </a:t>
            </a:r>
            <a:r>
              <a:rPr lang="fr-FR" sz="4400" b="1" dirty="0" smtClean="0">
                <a:solidFill>
                  <a:srgbClr val="FF0000"/>
                </a:solidFill>
              </a:rPr>
              <a:t>500 000 €</a:t>
            </a:r>
          </a:p>
          <a:p>
            <a:endParaRPr lang="fr-FR" sz="4400" dirty="0"/>
          </a:p>
        </p:txBody>
      </p:sp>
      <p:sp>
        <p:nvSpPr>
          <p:cNvPr id="7" name="ZoneTexte 6"/>
          <p:cNvSpPr txBox="1"/>
          <p:nvPr/>
        </p:nvSpPr>
        <p:spPr>
          <a:xfrm>
            <a:off x="403413" y="3343835"/>
            <a:ext cx="1167204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4400" dirty="0" smtClean="0"/>
          </a:p>
          <a:p>
            <a:pPr marL="571500" indent="-571500">
              <a:buBlip>
                <a:blip r:embed="rId5"/>
              </a:buBlip>
            </a:pPr>
            <a:r>
              <a:rPr lang="fr-FR" sz="4400" dirty="0" smtClean="0"/>
              <a:t>Action </a:t>
            </a:r>
            <a:r>
              <a:rPr lang="fr-FR" sz="4400" dirty="0"/>
              <a:t>« Cartouches vides » </a:t>
            </a:r>
            <a:r>
              <a:rPr lang="fr-FR" sz="4400" dirty="0" smtClean="0"/>
              <a:t>2022 </a:t>
            </a:r>
            <a:r>
              <a:rPr lang="fr-FR" sz="4400" dirty="0"/>
              <a:t>: </a:t>
            </a:r>
            <a:r>
              <a:rPr lang="fr-FR" sz="4400" b="1" u="sng" dirty="0" smtClean="0">
                <a:solidFill>
                  <a:srgbClr val="FF0000"/>
                </a:solidFill>
              </a:rPr>
              <a:t>1 000 </a:t>
            </a:r>
            <a:r>
              <a:rPr lang="fr-FR" sz="4400" b="1" u="sng" dirty="0">
                <a:solidFill>
                  <a:srgbClr val="FF0000"/>
                </a:solidFill>
              </a:rPr>
              <a:t>000 </a:t>
            </a:r>
            <a:r>
              <a:rPr lang="fr-FR" sz="4400" b="1" u="sng" dirty="0" smtClean="0">
                <a:solidFill>
                  <a:srgbClr val="FF0000"/>
                </a:solidFill>
              </a:rPr>
              <a:t>€</a:t>
            </a:r>
          </a:p>
          <a:p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90578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rgbClr val="FF0000"/>
                </a:solidFill>
              </a:rPr>
              <a:t>IMPORTANT</a:t>
            </a:r>
            <a:r>
              <a:rPr lang="fr-FR" sz="5400" dirty="0" smtClean="0"/>
              <a:t> </a:t>
            </a:r>
            <a:endParaRPr lang="fr-FR" sz="5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028700" y="1362075"/>
            <a:ext cx="991552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/>
              <a:t>Sans oublier </a:t>
            </a:r>
          </a:p>
          <a:p>
            <a:pPr algn="ctr"/>
            <a:r>
              <a:rPr lang="fr-FR" sz="5400" dirty="0" smtClean="0"/>
              <a:t>nos habituels et traditionnels versements annuels à Polio +</a:t>
            </a:r>
          </a:p>
          <a:p>
            <a:endParaRPr lang="fr-FR" sz="5400" dirty="0"/>
          </a:p>
          <a:p>
            <a:r>
              <a:rPr lang="fr-FR" sz="5400" dirty="0" smtClean="0"/>
              <a:t>								</a:t>
            </a:r>
            <a:r>
              <a:rPr lang="fr-FR" sz="4000" dirty="0" smtClean="0">
                <a:solidFill>
                  <a:schemeClr val="accent1">
                    <a:lumMod val="75000"/>
                  </a:schemeClr>
                </a:solidFill>
              </a:rPr>
              <a:t>Merci </a:t>
            </a:r>
            <a:r>
              <a:rPr lang="fr-FR" sz="4000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</a:t>
            </a:r>
            <a:endParaRPr lang="fr-FR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53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666" y="304796"/>
            <a:ext cx="3200407" cy="320040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494"/>
            <a:ext cx="12192000" cy="101202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76" y="5561585"/>
            <a:ext cx="2964095" cy="111712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172" y="5561584"/>
            <a:ext cx="7696337" cy="111712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98612" y="3899647"/>
            <a:ext cx="11967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/>
              <a:t>LA FONDATION ROTARY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50272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666" y="304796"/>
            <a:ext cx="3200407" cy="320040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494"/>
            <a:ext cx="12192000" cy="101202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76" y="5561585"/>
            <a:ext cx="2964095" cy="111712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172" y="5561584"/>
            <a:ext cx="7696337" cy="111712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98612" y="3899647"/>
            <a:ext cx="11967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/>
              <a:t>C’est </a:t>
            </a:r>
            <a:r>
              <a:rPr lang="fr-FR" sz="5400" b="1" dirty="0" smtClean="0">
                <a:solidFill>
                  <a:srgbClr val="FF0000"/>
                </a:solidFill>
              </a:rPr>
              <a:t>NOTRE</a:t>
            </a:r>
            <a:r>
              <a:rPr lang="fr-FR" sz="5400" dirty="0" smtClean="0"/>
              <a:t> FONDATION</a:t>
            </a: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173577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103094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98612" y="80682"/>
            <a:ext cx="11976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 smtClean="0">
                <a:solidFill>
                  <a:schemeClr val="bg1"/>
                </a:solidFill>
              </a:rPr>
              <a:t>Abondements à notre Fondation</a:t>
            </a:r>
            <a:endParaRPr lang="fr-FR" sz="5400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12" y="6230472"/>
            <a:ext cx="1389529" cy="52369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24" y="6357029"/>
            <a:ext cx="3451412" cy="50097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13765" y="1111623"/>
            <a:ext cx="1120588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600" b="1" u="sng" dirty="0" smtClean="0"/>
          </a:p>
          <a:p>
            <a:r>
              <a:rPr lang="fr-FR" sz="3200" b="1" u="sng" dirty="0" smtClean="0"/>
              <a:t>Le Fonds SHARE :</a:t>
            </a:r>
          </a:p>
          <a:p>
            <a:endParaRPr lang="fr-FR" sz="1200" dirty="0"/>
          </a:p>
          <a:p>
            <a:pPr marL="742950" lvl="1" indent="-285750" algn="just">
              <a:buBlip>
                <a:blip r:embed="rId5"/>
              </a:buBlip>
            </a:pPr>
            <a:r>
              <a:rPr lang="fr-FR" sz="3200" dirty="0" smtClean="0"/>
              <a:t>	</a:t>
            </a:r>
            <a:r>
              <a:rPr lang="fr-FR" sz="3200" dirty="0"/>
              <a:t>Alimenté par les dons des Clubs en fin d’année rotarienne via les Districts </a:t>
            </a:r>
            <a:r>
              <a:rPr lang="fr-FR" sz="3200" dirty="0" smtClean="0"/>
              <a:t>à </a:t>
            </a:r>
            <a:r>
              <a:rPr lang="fr-FR" sz="3200" dirty="0"/>
              <a:t>notre </a:t>
            </a:r>
            <a:r>
              <a:rPr lang="fr-FR" sz="3200" dirty="0" smtClean="0"/>
              <a:t>Fondation.</a:t>
            </a:r>
          </a:p>
          <a:p>
            <a:pPr lvl="1" algn="just"/>
            <a:endParaRPr lang="fr-FR" sz="1000" dirty="0"/>
          </a:p>
          <a:p>
            <a:pPr marL="742950" lvl="1" indent="-285750" algn="just">
              <a:buBlip>
                <a:blip r:embed="rId5"/>
              </a:buBlip>
            </a:pPr>
            <a:r>
              <a:rPr lang="fr-FR" sz="3200" dirty="0"/>
              <a:t>	</a:t>
            </a:r>
            <a:r>
              <a:rPr lang="fr-FR" sz="3200" b="1" dirty="0">
                <a:solidFill>
                  <a:srgbClr val="FF0000"/>
                </a:solidFill>
              </a:rPr>
              <a:t>Retour A + 3 </a:t>
            </a:r>
            <a:r>
              <a:rPr lang="fr-FR" sz="3200" dirty="0"/>
              <a:t>dans les Districts de 50 % des dons versés pour engager des actions FSD </a:t>
            </a:r>
            <a:r>
              <a:rPr lang="fr-FR" sz="3200" dirty="0">
                <a:solidFill>
                  <a:schemeClr val="accent1">
                    <a:lumMod val="75000"/>
                  </a:schemeClr>
                </a:solidFill>
              </a:rPr>
              <a:t>ou DG </a:t>
            </a:r>
            <a:r>
              <a:rPr lang="fr-FR" sz="3200" dirty="0"/>
              <a:t>( Fonds Spécifique de </a:t>
            </a:r>
            <a:r>
              <a:rPr lang="fr-FR" sz="3200" dirty="0" smtClean="0"/>
              <a:t>District </a:t>
            </a:r>
            <a:r>
              <a:rPr lang="fr-FR" sz="3200" dirty="0"/>
              <a:t>ou </a:t>
            </a:r>
            <a:r>
              <a:rPr lang="fr-FR" sz="3200" dirty="0">
                <a:solidFill>
                  <a:schemeClr val="accent1">
                    <a:lumMod val="75000"/>
                  </a:schemeClr>
                </a:solidFill>
              </a:rPr>
              <a:t>District Grants </a:t>
            </a:r>
            <a:r>
              <a:rPr lang="fr-FR" sz="3200" dirty="0"/>
              <a:t>) </a:t>
            </a:r>
            <a:r>
              <a:rPr lang="fr-FR" sz="3200" dirty="0" smtClean="0"/>
              <a:t>et </a:t>
            </a:r>
            <a:r>
              <a:rPr lang="fr-FR" sz="3200" dirty="0"/>
              <a:t>les 50 autres % aux </a:t>
            </a:r>
            <a:r>
              <a:rPr lang="fr-FR" sz="3200" dirty="0">
                <a:solidFill>
                  <a:schemeClr val="accent1">
                    <a:lumMod val="75000"/>
                  </a:schemeClr>
                </a:solidFill>
              </a:rPr>
              <a:t>GG ( Global Grants </a:t>
            </a:r>
            <a:r>
              <a:rPr lang="fr-FR" sz="32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 lvl="1" algn="just"/>
            <a:endParaRPr lang="fr-FR" sz="1000" dirty="0" smtClean="0"/>
          </a:p>
          <a:p>
            <a:pPr marL="742950" lvl="1" indent="-285750" algn="just">
              <a:buBlip>
                <a:blip r:embed="rId5"/>
              </a:buBlip>
            </a:pPr>
            <a:r>
              <a:rPr lang="fr-FR" sz="3200" dirty="0"/>
              <a:t> </a:t>
            </a:r>
            <a:r>
              <a:rPr lang="fr-FR" sz="3200" dirty="0" smtClean="0"/>
              <a:t> Attribution </a:t>
            </a:r>
            <a:r>
              <a:rPr lang="fr-FR" sz="3200" dirty="0"/>
              <a:t>de PHF proportionnellement et  directement dans les Clubs Rotary : </a:t>
            </a:r>
            <a:r>
              <a:rPr lang="fr-FR" sz="3200" b="1" dirty="0"/>
              <a:t>1 PHF par 1 000 dollars versés</a:t>
            </a:r>
            <a:r>
              <a:rPr lang="fr-FR" sz="3200" dirty="0"/>
              <a:t>.</a:t>
            </a:r>
          </a:p>
          <a:p>
            <a:pPr lvl="1"/>
            <a:endParaRPr lang="fr-FR" dirty="0"/>
          </a:p>
          <a:p>
            <a:pPr marL="742950" lvl="1" indent="-285750">
              <a:buBlip>
                <a:blip r:embed="rId5"/>
              </a:buBlip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1644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270</Words>
  <Application>Microsoft Office PowerPoint</Application>
  <PresentationFormat>Grand écran</PresentationFormat>
  <Paragraphs>90</Paragraphs>
  <Slides>17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Plantagenet Cherokee</vt:lpstr>
      <vt:lpstr>Wingdings</vt:lpstr>
      <vt:lpstr>Thème Office</vt:lpstr>
      <vt:lpstr>Feuille de calcul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Guy TALBOT</dc:creator>
  <cp:lastModifiedBy>Thierry PICARD</cp:lastModifiedBy>
  <cp:revision>44</cp:revision>
  <dcterms:created xsi:type="dcterms:W3CDTF">2021-03-22T17:24:11Z</dcterms:created>
  <dcterms:modified xsi:type="dcterms:W3CDTF">2021-03-27T07:32:38Z</dcterms:modified>
</cp:coreProperties>
</file>